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83" r:id="rId3"/>
    <p:sldMasterId id="2147483820" r:id="rId4"/>
    <p:sldMasterId id="2147483839" r:id="rId5"/>
    <p:sldMasterId id="2147483857" r:id="rId6"/>
    <p:sldMasterId id="2147483869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26462-25E2-44A5-BDE6-1D8D8565DB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DD28D1-A193-4BF1-9F51-65EC21805E14}">
      <dgm:prSet/>
      <dgm:spPr/>
      <dgm:t>
        <a:bodyPr/>
        <a:lstStyle/>
        <a:p>
          <a:r>
            <a:rPr lang="en-US"/>
            <a:t>Data  Pre-Processing</a:t>
          </a:r>
        </a:p>
      </dgm:t>
    </dgm:pt>
    <dgm:pt modelId="{0EBB13D4-4464-4841-A1B7-A226974F1190}" type="parTrans" cxnId="{0269642F-C48A-4AF5-8A4C-98B8F931A1B3}">
      <dgm:prSet/>
      <dgm:spPr/>
      <dgm:t>
        <a:bodyPr/>
        <a:lstStyle/>
        <a:p>
          <a:endParaRPr lang="en-US"/>
        </a:p>
      </dgm:t>
    </dgm:pt>
    <dgm:pt modelId="{E8C876FB-93A3-4F0F-8031-5FD48B3B9916}" type="sibTrans" cxnId="{0269642F-C48A-4AF5-8A4C-98B8F931A1B3}">
      <dgm:prSet/>
      <dgm:spPr/>
      <dgm:t>
        <a:bodyPr/>
        <a:lstStyle/>
        <a:p>
          <a:endParaRPr lang="en-US"/>
        </a:p>
      </dgm:t>
    </dgm:pt>
    <dgm:pt modelId="{C4E1C65C-5E0B-447F-AC2E-DA0DF2A4BB78}">
      <dgm:prSet/>
      <dgm:spPr/>
      <dgm:t>
        <a:bodyPr/>
        <a:lstStyle/>
        <a:p>
          <a:r>
            <a:rPr lang="en-US"/>
            <a:t>This Function will  be converted categorical variable to  binary distribution via  ‘One Hot Encoding’ Mechanism</a:t>
          </a:r>
        </a:p>
      </dgm:t>
    </dgm:pt>
    <dgm:pt modelId="{ADFCC7DB-627C-48A0-A48F-9F8F8AD05809}" type="parTrans" cxnId="{30D0236C-3474-47B4-A965-980DABEA44B0}">
      <dgm:prSet/>
      <dgm:spPr/>
      <dgm:t>
        <a:bodyPr/>
        <a:lstStyle/>
        <a:p>
          <a:endParaRPr lang="en-US"/>
        </a:p>
      </dgm:t>
    </dgm:pt>
    <dgm:pt modelId="{3804DFAF-14A8-4807-A9AA-48C8A40D4199}" type="sibTrans" cxnId="{30D0236C-3474-47B4-A965-980DABEA44B0}">
      <dgm:prSet/>
      <dgm:spPr/>
      <dgm:t>
        <a:bodyPr/>
        <a:lstStyle/>
        <a:p>
          <a:endParaRPr lang="en-US"/>
        </a:p>
      </dgm:t>
    </dgm:pt>
    <dgm:pt modelId="{E652FC39-5B8D-4288-B1AB-25F27ADF3261}" type="pres">
      <dgm:prSet presAssocID="{34B26462-25E2-44A5-BDE6-1D8D8565DB79}" presName="linear" presStyleCnt="0">
        <dgm:presLayoutVars>
          <dgm:animLvl val="lvl"/>
          <dgm:resizeHandles val="exact"/>
        </dgm:presLayoutVars>
      </dgm:prSet>
      <dgm:spPr/>
    </dgm:pt>
    <dgm:pt modelId="{2B83A57D-FE54-4AFC-BCFC-144F33437767}" type="pres">
      <dgm:prSet presAssocID="{ABDD28D1-A193-4BF1-9F51-65EC21805E1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8A96B8-3A8F-47DF-BA53-1FDCF3E483B1}" type="pres">
      <dgm:prSet presAssocID="{E8C876FB-93A3-4F0F-8031-5FD48B3B9916}" presName="spacer" presStyleCnt="0"/>
      <dgm:spPr/>
    </dgm:pt>
    <dgm:pt modelId="{0B862C38-8001-48C2-B759-98FAA5F7631F}" type="pres">
      <dgm:prSet presAssocID="{C4E1C65C-5E0B-447F-AC2E-DA0DF2A4BB7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269642F-C48A-4AF5-8A4C-98B8F931A1B3}" srcId="{34B26462-25E2-44A5-BDE6-1D8D8565DB79}" destId="{ABDD28D1-A193-4BF1-9F51-65EC21805E14}" srcOrd="0" destOrd="0" parTransId="{0EBB13D4-4464-4841-A1B7-A226974F1190}" sibTransId="{E8C876FB-93A3-4F0F-8031-5FD48B3B9916}"/>
    <dgm:cxn modelId="{30D0236C-3474-47B4-A965-980DABEA44B0}" srcId="{34B26462-25E2-44A5-BDE6-1D8D8565DB79}" destId="{C4E1C65C-5E0B-447F-AC2E-DA0DF2A4BB78}" srcOrd="1" destOrd="0" parTransId="{ADFCC7DB-627C-48A0-A48F-9F8F8AD05809}" sibTransId="{3804DFAF-14A8-4807-A9AA-48C8A40D4199}"/>
    <dgm:cxn modelId="{872C476E-5218-4311-AC86-9882D5194E35}" type="presOf" srcId="{34B26462-25E2-44A5-BDE6-1D8D8565DB79}" destId="{E652FC39-5B8D-4288-B1AB-25F27ADF3261}" srcOrd="0" destOrd="0" presId="urn:microsoft.com/office/officeart/2005/8/layout/vList2"/>
    <dgm:cxn modelId="{D004FBA6-2424-43EA-83BA-E4F31C0F9BC6}" type="presOf" srcId="{ABDD28D1-A193-4BF1-9F51-65EC21805E14}" destId="{2B83A57D-FE54-4AFC-BCFC-144F33437767}" srcOrd="0" destOrd="0" presId="urn:microsoft.com/office/officeart/2005/8/layout/vList2"/>
    <dgm:cxn modelId="{C316B8C2-7C43-4FA0-975E-36BAA1F9B0C5}" type="presOf" srcId="{C4E1C65C-5E0B-447F-AC2E-DA0DF2A4BB78}" destId="{0B862C38-8001-48C2-B759-98FAA5F7631F}" srcOrd="0" destOrd="0" presId="urn:microsoft.com/office/officeart/2005/8/layout/vList2"/>
    <dgm:cxn modelId="{D47D3902-ACE2-4BDF-A7F7-17038225D7AC}" type="presParOf" srcId="{E652FC39-5B8D-4288-B1AB-25F27ADF3261}" destId="{2B83A57D-FE54-4AFC-BCFC-144F33437767}" srcOrd="0" destOrd="0" presId="urn:microsoft.com/office/officeart/2005/8/layout/vList2"/>
    <dgm:cxn modelId="{81C444CF-F674-4AD2-B993-60FAC0CB49C0}" type="presParOf" srcId="{E652FC39-5B8D-4288-B1AB-25F27ADF3261}" destId="{758A96B8-3A8F-47DF-BA53-1FDCF3E483B1}" srcOrd="1" destOrd="0" presId="urn:microsoft.com/office/officeart/2005/8/layout/vList2"/>
    <dgm:cxn modelId="{1CD39840-FBC6-4C91-82AA-440AD19EB699}" type="presParOf" srcId="{E652FC39-5B8D-4288-B1AB-25F27ADF3261}" destId="{0B862C38-8001-48C2-B759-98FAA5F7631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3A57D-FE54-4AFC-BCFC-144F33437767}">
      <dsp:nvSpPr>
        <dsp:cNvPr id="0" name=""/>
        <dsp:cNvSpPr/>
      </dsp:nvSpPr>
      <dsp:spPr>
        <a:xfrm>
          <a:off x="0" y="35704"/>
          <a:ext cx="4797256" cy="1831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 Pre-Processing</a:t>
          </a:r>
        </a:p>
      </dsp:txBody>
      <dsp:txXfrm>
        <a:off x="89424" y="125128"/>
        <a:ext cx="4618408" cy="1653006"/>
      </dsp:txXfrm>
    </dsp:sp>
    <dsp:sp modelId="{0B862C38-8001-48C2-B759-98FAA5F7631F}">
      <dsp:nvSpPr>
        <dsp:cNvPr id="0" name=""/>
        <dsp:cNvSpPr/>
      </dsp:nvSpPr>
      <dsp:spPr>
        <a:xfrm>
          <a:off x="0" y="1942439"/>
          <a:ext cx="4797256" cy="1831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This Function will  be converted categorical variable to  binary distribution via  ‘One Hot Encoding’ Mechanism</a:t>
          </a:r>
        </a:p>
      </dsp:txBody>
      <dsp:txXfrm>
        <a:off x="89424" y="2031863"/>
        <a:ext cx="4618408" cy="165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0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5897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762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045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2597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51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790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970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498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906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038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455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32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6100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006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114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7375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1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848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9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43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37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3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61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38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5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7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28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29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6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27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23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21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490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2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40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8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83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35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887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21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34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882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53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89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629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1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7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14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58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5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604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493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539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902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78397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8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08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5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831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560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430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8990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448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152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632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036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16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48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653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823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522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21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40308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253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942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00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142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781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5C4B-FA58-4F94-993B-D0D6EC98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164C9-DB36-40D7-B397-BF9357C39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23514-371B-44A1-9B03-02EF2BEC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6D7D1-6087-4AF0-B910-E91BC1E8E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1DF5C-C998-483E-9662-F99E9918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8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374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74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962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97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937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48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558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929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14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89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96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50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35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854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556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973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710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291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55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22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390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398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243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800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835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963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962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126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2912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845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4846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4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2.jp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1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72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81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729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73BAE-2FDF-44B0-9F27-A6111B28450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44FE5-5CDB-4D13-81D7-BDA0AA63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75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75150-5EDF-4F50-897E-C7EEDE180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4" y="643467"/>
            <a:ext cx="9600217" cy="3585834"/>
          </a:xfrm>
        </p:spPr>
        <p:txBody>
          <a:bodyPr>
            <a:normAutofit/>
          </a:bodyPr>
          <a:lstStyle/>
          <a:p>
            <a:pPr algn="l"/>
            <a:r>
              <a:rPr lang="en-US" sz="6100" dirty="0"/>
              <a:t>Binary  Classification for  the  Marketing Campine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55BCA-3D5E-45E1-99DB-4607FA6ED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4" y="4872767"/>
            <a:ext cx="9600217" cy="1424165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Presented By</a:t>
            </a:r>
          </a:p>
          <a:p>
            <a:pPr algn="l"/>
            <a:r>
              <a:rPr lang="en-US" sz="3200"/>
              <a:t>Pradeep Chathuranga</a:t>
            </a:r>
          </a:p>
        </p:txBody>
      </p:sp>
    </p:spTree>
    <p:extLst>
      <p:ext uri="{BB962C8B-B14F-4D97-AF65-F5344CB8AC3E}">
        <p14:creationId xmlns:p14="http://schemas.microsoft.com/office/powerpoint/2010/main" val="319848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67F8395-C8BF-4D9A-8E1C-C5B8B6254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A806F238-5694-4E8D-AAC8-1ED130BF1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CBF27B4-02C2-4A61-BA37-89A56406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BF5F1D1A-955C-417D-825D-A33879560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D3655EA9-64F3-4ADA-B75E-3DFC4C36B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720F65E-1C84-4298-BD38-492D4D74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066A42-891D-4D4D-B494-456D531F1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F86AEB7-99D7-44A0-885D-93BA0CEAD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E5C7E51-D5D3-4B77-82C8-70586F951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D518E-DE95-4B41-819A-E0E401FC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/>
              <a:t>Testing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D3A47-2CE0-43E8-98E9-3D7DA7035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3B7B77-3B89-41DA-B51E-432C86DEB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2C90D6-A138-4E1A-9FF4-6C5BEC18C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38F69-FDFB-4D26-9493-611B0C733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9196"/>
          <a:stretch/>
        </p:blipFill>
        <p:spPr>
          <a:xfrm>
            <a:off x="5211968" y="921056"/>
            <a:ext cx="6528908" cy="450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6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0A04-DEE8-4422-B5FD-F81FD7D9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93616-5BC7-41F5-9A7C-077A8BAC7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31" y="1386872"/>
            <a:ext cx="11902538" cy="12103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5F5D8-48AA-414C-9723-9670C2B9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31" y="2813357"/>
            <a:ext cx="11953444" cy="165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E655B-5D93-411B-B70A-21634AF8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31" y="4596470"/>
            <a:ext cx="11953444" cy="180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B499-CC92-4264-840F-A6FB78C1A1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23835" y="2755220"/>
            <a:ext cx="5570537" cy="10398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5000" dirty="0"/>
              <a:t>THANK YOU..</a:t>
            </a:r>
          </a:p>
        </p:txBody>
      </p:sp>
    </p:spTree>
    <p:extLst>
      <p:ext uri="{BB962C8B-B14F-4D97-AF65-F5344CB8AC3E}">
        <p14:creationId xmlns:p14="http://schemas.microsoft.com/office/powerpoint/2010/main" val="140783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29FB4-58D3-4EDA-BCA9-D7E7BE93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Broadway" panose="04040905080B02020502" pitchFamily="82" charset="0"/>
              </a:rPr>
              <a:t>About Project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7E7B-75E1-48E2-BDEA-82DB3482B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64" y="1645920"/>
            <a:ext cx="6294448" cy="44708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This project totally based on supervise binary classification of machine learning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>
                <a:effectLst/>
                <a:latin typeface="Arial" panose="020B0604020202020204" pitchFamily="34" charset="0"/>
              </a:rPr>
              <a:t>The data is related with direct marketing campaigns of a Portuguese banking institution. The classification goal is to predict if the client will subscribe a term deposit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>
                <a:effectLst/>
                <a:latin typeface="Arial" panose="020B0604020202020204" pitchFamily="34" charset="0"/>
              </a:rPr>
              <a:t> Reference:- https://archive.ics.uci.edu/ml/datasets/Bank+Marketing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FD79-2EAB-483D-ABD4-438F3AEE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>
            <a:normAutofit/>
          </a:bodyPr>
          <a:lstStyle/>
          <a:p>
            <a:r>
              <a:rPr lang="en-US"/>
              <a:t>Coding Synopsis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21094601-B160-431B-8124-ACF192BC8B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7701" y="2438401"/>
          <a:ext cx="4797256" cy="3809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869A68E-88A9-4D3C-A6A2-CBB2B9A3B7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998" b="-1"/>
          <a:stretch/>
        </p:blipFill>
        <p:spPr>
          <a:xfrm>
            <a:off x="6094410" y="609601"/>
            <a:ext cx="5449889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42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9865F3-E7DF-4981-A87F-1A5A7971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8E756-B328-4092-86BA-4E70D2C2AB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651" y="643464"/>
            <a:ext cx="3785181" cy="55710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Coding 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11D22-A580-4186-BB27-D9DA1534F7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09400" y="1262077"/>
            <a:ext cx="6838885" cy="37183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</a:pPr>
            <a:endParaRPr lang="en-US" sz="1400" dirty="0"/>
          </a:p>
          <a:p>
            <a:pPr marL="0">
              <a:lnSpc>
                <a:spcPct val="90000"/>
              </a:lnSpc>
            </a:pPr>
            <a:r>
              <a:rPr lang="en-US" sz="1400" dirty="0"/>
              <a:t>Independent Variable</a:t>
            </a:r>
          </a:p>
          <a:p>
            <a:pPr marL="0">
              <a:lnSpc>
                <a:spcPct val="90000"/>
              </a:lnSpc>
            </a:pPr>
            <a:endParaRPr lang="en-US" sz="1400" dirty="0"/>
          </a:p>
          <a:p>
            <a:pPr marL="0">
              <a:lnSpc>
                <a:spcPct val="90000"/>
              </a:lnSpc>
            </a:pPr>
            <a:endParaRPr lang="en-US" sz="1400" dirty="0"/>
          </a:p>
          <a:p>
            <a:pPr marL="0">
              <a:lnSpc>
                <a:spcPct val="90000"/>
              </a:lnSpc>
            </a:pPr>
            <a:endParaRPr lang="en-US" sz="1400" dirty="0"/>
          </a:p>
          <a:p>
            <a:pPr marL="0">
              <a:lnSpc>
                <a:spcPct val="90000"/>
              </a:lnSpc>
            </a:pPr>
            <a:r>
              <a:rPr lang="en-US" sz="1400" dirty="0"/>
              <a:t>Dependent Variable</a:t>
            </a:r>
          </a:p>
          <a:p>
            <a:pPr marL="0">
              <a:lnSpc>
                <a:spcPct val="90000"/>
              </a:lnSpc>
            </a:pPr>
            <a:endParaRPr lang="en-US" sz="1400" dirty="0"/>
          </a:p>
          <a:p>
            <a:pPr marL="0">
              <a:lnSpc>
                <a:spcPct val="90000"/>
              </a:lnSpc>
            </a:pPr>
            <a:endParaRPr lang="en-US" sz="1400" dirty="0"/>
          </a:p>
          <a:p>
            <a:pPr marL="0">
              <a:lnSpc>
                <a:spcPct val="90000"/>
              </a:lnSpc>
            </a:pPr>
            <a:endParaRPr lang="en-US" sz="1400" dirty="0"/>
          </a:p>
          <a:p>
            <a:pPr marL="0">
              <a:lnSpc>
                <a:spcPct val="90000"/>
              </a:lnSpc>
            </a:pPr>
            <a:r>
              <a:rPr lang="en-US" sz="1400" dirty="0"/>
              <a:t>Train Test Split</a:t>
            </a:r>
          </a:p>
          <a:p>
            <a:pPr marL="0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39FBE60-AB10-4F1D-B522-B786759E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7982"/>
            <a:ext cx="3764184" cy="893993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4304F0-6732-441A-8A24-48033721C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521" y="3428107"/>
            <a:ext cx="5671336" cy="326100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ABA17E-5539-438C-B2CE-755912B48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143" y="4877335"/>
            <a:ext cx="5959872" cy="268194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76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E664-6EC1-4AE5-9B76-19663B812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3" y="626165"/>
            <a:ext cx="3382617" cy="5593660"/>
          </a:xfrm>
        </p:spPr>
        <p:txBody>
          <a:bodyPr>
            <a:normAutofit/>
          </a:bodyPr>
          <a:lstStyle/>
          <a:p>
            <a:r>
              <a:rPr lang="en-US"/>
              <a:t>Coding Synopsis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200-D90B-426B-A186-2A1F2C278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239" y="1871160"/>
            <a:ext cx="6848061" cy="37470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Model Selection</a:t>
            </a:r>
          </a:p>
          <a:p>
            <a:pPr marL="0" indent="0">
              <a:buNone/>
            </a:pP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Common Function,</a:t>
            </a:r>
          </a:p>
          <a:p>
            <a:pPr marL="0" indent="0">
              <a:buNone/>
            </a:pP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858A7-1EC9-4901-91D8-0BB5E929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613" y="3744686"/>
            <a:ext cx="8109396" cy="28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4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D146E9-82E6-43AF-9C00-EB73754C0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C9C62D-0D48-4185-9240-FB044AACA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2C22158F-D1A1-4E3E-BF42-1457E003C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44ECD-5E6A-4CA5-A790-0219269E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7EF83-B4D0-4235-8F67-A8BFD5974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Coding 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76C4-06B2-488A-AAE1-A20B11858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063396"/>
            <a:ext cx="4949172" cy="36809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Logistic Regression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KNeighborsClassifier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8C9BD7-0570-4B39-BF52-3DA7AE45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605" y="2775138"/>
            <a:ext cx="7594116" cy="157577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F3295C-770A-47F8-89E5-DC20D9CBD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605" y="5062658"/>
            <a:ext cx="7679184" cy="1267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3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ECE8-1491-42B8-805D-2A77D30B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430013" cy="1462541"/>
          </a:xfrm>
        </p:spPr>
        <p:txBody>
          <a:bodyPr>
            <a:normAutofit/>
          </a:bodyPr>
          <a:lstStyle/>
          <a:p>
            <a:r>
              <a:rPr lang="en-US" dirty="0"/>
              <a:t>Coding Synopsis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4857D-B1C1-41ED-B1B4-E3D6E3C7C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1EB7E-EEAC-48DD-B52F-41E3BBB10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814005" cy="4411133"/>
          </a:xfrm>
        </p:spPr>
        <p:txBody>
          <a:bodyPr>
            <a:normAutofit/>
          </a:bodyPr>
          <a:lstStyle/>
          <a:p>
            <a:r>
              <a:rPr lang="en-US" dirty="0"/>
              <a:t>KNeighborsClassifier</a:t>
            </a:r>
          </a:p>
          <a:p>
            <a:endParaRPr lang="en-US" dirty="0"/>
          </a:p>
        </p:txBody>
      </p:sp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E5A9FA1E-7A9B-4CDA-91BB-87575F63E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CC26B-2D4D-4E4A-BAFE-A042F42A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93" y="1474979"/>
            <a:ext cx="5239935" cy="1152785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82A5F-D504-4453-AC93-AC514F3C1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401" y="4230237"/>
            <a:ext cx="5239935" cy="916988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101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7A7A-4199-4AA3-AB65-AF55A4AF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Coding 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B9B3-546C-488B-94AE-DE32D03D3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KNeighborsClassifier</a:t>
            </a:r>
          </a:p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EE19F-06A8-4D0E-9A4C-14334C16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13" y="3681762"/>
            <a:ext cx="11769574" cy="235391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1200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6F8E9-617E-433C-9844-ACD0FB6D9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Coding Synopsis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BE97-2E6E-4D3A-8B79-2113594CF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DecisionTreeClassifier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500"/>
          </a:p>
          <a:p>
            <a:pPr marL="0" indent="0">
              <a:lnSpc>
                <a:spcPct val="110000"/>
              </a:lnSpc>
              <a:buNone/>
            </a:pPr>
            <a:endParaRPr lang="en-US" sz="1500"/>
          </a:p>
          <a:p>
            <a:pPr marL="0" indent="0">
              <a:lnSpc>
                <a:spcPct val="110000"/>
              </a:lnSpc>
              <a:buNone/>
            </a:pPr>
            <a:endParaRPr lang="en-US" sz="1500"/>
          </a:p>
          <a:p>
            <a:pPr marL="0" indent="0">
              <a:lnSpc>
                <a:spcPct val="110000"/>
              </a:lnSpc>
              <a:buNone/>
            </a:pPr>
            <a:endParaRPr lang="en-US" sz="1500"/>
          </a:p>
          <a:p>
            <a:pPr marL="0" indent="0">
              <a:lnSpc>
                <a:spcPct val="110000"/>
              </a:lnSpc>
              <a:buNone/>
            </a:pPr>
            <a:endParaRPr lang="en-US" sz="1500"/>
          </a:p>
          <a:p>
            <a:pPr marL="0" indent="0">
              <a:lnSpc>
                <a:spcPct val="110000"/>
              </a:lnSpc>
              <a:buNone/>
            </a:pPr>
            <a:endParaRPr lang="en-US" sz="1500"/>
          </a:p>
          <a:p>
            <a:pPr marL="0" indent="0">
              <a:lnSpc>
                <a:spcPct val="110000"/>
              </a:lnSpc>
              <a:buNone/>
            </a:pPr>
            <a:r>
              <a:rPr lang="en-US" sz="1500"/>
              <a:t>  Consultation:- Logistic Regression will be best Algorithem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2FE7E-B113-4BF6-A63D-D3F7BA8A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986" y="2874542"/>
            <a:ext cx="9546481" cy="188542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2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4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ppt/theme/theme5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6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7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136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Arial</vt:lpstr>
      <vt:lpstr>Bookman Old Style</vt:lpstr>
      <vt:lpstr>Broadway</vt:lpstr>
      <vt:lpstr>Calibri</vt:lpstr>
      <vt:lpstr>Calibri Light</vt:lpstr>
      <vt:lpstr>Century Gothic</vt:lpstr>
      <vt:lpstr>Corbel</vt:lpstr>
      <vt:lpstr>Impact</vt:lpstr>
      <vt:lpstr>MS Shell Dlg 2</vt:lpstr>
      <vt:lpstr>Rockwell</vt:lpstr>
      <vt:lpstr>Wingdings</vt:lpstr>
      <vt:lpstr>Wingdings 3</vt:lpstr>
      <vt:lpstr>Ion</vt:lpstr>
      <vt:lpstr>Celestial</vt:lpstr>
      <vt:lpstr>Depth</vt:lpstr>
      <vt:lpstr>Main Event</vt:lpstr>
      <vt:lpstr>Mesh</vt:lpstr>
      <vt:lpstr>Madison</vt:lpstr>
      <vt:lpstr>Damask</vt:lpstr>
      <vt:lpstr>Binary  Classification for  the  Marketing Campine</vt:lpstr>
      <vt:lpstr>About Project</vt:lpstr>
      <vt:lpstr>Coding Synopsis</vt:lpstr>
      <vt:lpstr>Coding Synopsis</vt:lpstr>
      <vt:lpstr>Coding Synopsis</vt:lpstr>
      <vt:lpstr>Coding Synopsis</vt:lpstr>
      <vt:lpstr>Coding Synopsis</vt:lpstr>
      <vt:lpstr>Coding Synopsis</vt:lpstr>
      <vt:lpstr>Coding Synopsis</vt:lpstr>
      <vt:lpstr>Testing</vt:lpstr>
      <vt:lpstr>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 Classification for  the  Marketing Campine</dc:title>
  <dc:creator>Pradeep Chathuranga</dc:creator>
  <cp:lastModifiedBy>Pradeep Chathuranga</cp:lastModifiedBy>
  <cp:revision>7</cp:revision>
  <dcterms:created xsi:type="dcterms:W3CDTF">2021-11-22T02:09:09Z</dcterms:created>
  <dcterms:modified xsi:type="dcterms:W3CDTF">2021-11-22T14:43:12Z</dcterms:modified>
</cp:coreProperties>
</file>